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9" r:id="rId3"/>
    <p:sldId id="263" r:id="rId4"/>
    <p:sldId id="261" r:id="rId5"/>
    <p:sldId id="268" r:id="rId6"/>
    <p:sldId id="269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5971"/>
  </p:normalViewPr>
  <p:slideViewPr>
    <p:cSldViewPr snapToGrid="0" snapToObjects="1">
      <p:cViewPr varScale="1">
        <p:scale>
          <a:sx n="68" d="100"/>
          <a:sy n="68" d="100"/>
        </p:scale>
        <p:origin x="10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EBE3B-5D93-994C-B421-45480EEE743D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97697-FD2B-1E4C-A98F-FF895FE7D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Long-term, large-scale experiment that houses weed management, soil health, plant pathology, entomology and crop physiology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94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design is RCBD, here is what happened in each block</a:t>
            </a:r>
          </a:p>
          <a:p>
            <a:r>
              <a:rPr lang="en-US" dirty="0"/>
              <a:t>No herbicide was applied in oat/red clover and alfalfa</a:t>
            </a:r>
          </a:p>
          <a:p>
            <a:r>
              <a:rPr lang="en-US" dirty="0"/>
              <a:t>Corn and soybean received 2 herbicide regimes up to 2016</a:t>
            </a:r>
          </a:p>
          <a:p>
            <a:r>
              <a:rPr lang="en-US" dirty="0"/>
              <a:t>From 2017, corn continued to receive 2 herbicide regimes, soybean 1</a:t>
            </a:r>
          </a:p>
          <a:p>
            <a:r>
              <a:rPr lang="en-US" dirty="0"/>
              <a:t>Arrows represent tillage timing and methods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16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Question: How does cropping system diversification with cool-season crops change weed aboveground community?</a:t>
            </a:r>
          </a:p>
          <a:p>
            <a:endParaRPr lang="en-US" sz="1200" dirty="0"/>
          </a:p>
          <a:p>
            <a:r>
              <a:rPr lang="en-US" sz="1200" dirty="0"/>
              <a:t>Overall. 34 weed species were found, 20 dicots and 14 monocots</a:t>
            </a:r>
          </a:p>
          <a:p>
            <a:r>
              <a:rPr lang="en-US" sz="1200" dirty="0"/>
              <a:t>Higher weed abundance </a:t>
            </a:r>
            <a:r>
              <a:rPr lang="en-US" sz="1200" dirty="0">
                <a:sym typeface="Wingdings" pitchFamily="2" charset="2"/>
              </a:rPr>
              <a:t> higher diversity and richness indices and lower evenness index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59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How does seedbank diversity in different cropping systems align with established cropping system performance indicator?</a:t>
            </a:r>
          </a:p>
          <a:p>
            <a:endParaRPr lang="en-US" dirty="0"/>
          </a:p>
          <a:p>
            <a:r>
              <a:rPr lang="en-US" dirty="0"/>
              <a:t>This project went beyond weed management by looking at resource use efficiency</a:t>
            </a:r>
          </a:p>
          <a:p>
            <a:endParaRPr lang="en-US" dirty="0"/>
          </a:p>
          <a:p>
            <a:r>
              <a:rPr lang="en-US" dirty="0"/>
              <a:t>Comparison of weed seedbank diversity, crop yield, and environmental footprints in 2-year vs. 4-year rotation. The 2-year rotation consists of corn and soybean, and the 4-year rotation is an extension of the 2-year with three cool-season crops planted over 2 year:</a:t>
            </a:r>
          </a:p>
          <a:p>
            <a:endParaRPr lang="en-US" dirty="0"/>
          </a:p>
          <a:p>
            <a:r>
              <a:rPr lang="en-US" dirty="0"/>
              <a:t>Similar to the Weed aboveground community project, higher diversity and species richness but lower evenness were observed in the more diverse rotation; crop yield at the experiment site was higher than Iowa and Boone County’s averages.</a:t>
            </a:r>
          </a:p>
          <a:p>
            <a:endParaRPr lang="en-US" dirty="0"/>
          </a:p>
          <a:p>
            <a:r>
              <a:rPr lang="en-US" dirty="0"/>
              <a:t>Draw the audience’s attention to the red and green lines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947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Questions: 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much soil sample should be taken to parsimoniously estimate the soil seedbank?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can soil cores be processed?</a:t>
            </a:r>
          </a:p>
          <a:p>
            <a:endParaRPr lang="en-US" dirty="0"/>
          </a:p>
          <a:p>
            <a:r>
              <a:rPr lang="en-US" dirty="0"/>
              <a:t>Answer: 36 cores, 20 cm depth, distributed in a grid of 3x3 throughout each EU. Cores should be taken in </a:t>
            </a:r>
            <a:r>
              <a:rPr lang="en-US" dirty="0" err="1"/>
              <a:t>cluters</a:t>
            </a:r>
            <a:r>
              <a:rPr lang="en-US" dirty="0"/>
              <a:t> and can be combined into one data point.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7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34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Questions: </a:t>
            </a:r>
          </a:p>
          <a:p>
            <a:r>
              <a:rPr lang="en-US" dirty="0"/>
              <a:t>1 – How does waterhemp abundance change in different cropping systems?</a:t>
            </a:r>
          </a:p>
          <a:p>
            <a:r>
              <a:rPr lang="en-US" dirty="0"/>
              <a:t>2 – How can aboveground mass be used to parsimoniously estimate fecundity? </a:t>
            </a:r>
          </a:p>
          <a:p>
            <a:endParaRPr lang="en-US" dirty="0"/>
          </a:p>
          <a:p>
            <a:r>
              <a:rPr lang="en-US" dirty="0"/>
              <a:t>Left: weed abundance, by density and aboveground mass, 2018 and 2019</a:t>
            </a:r>
          </a:p>
          <a:p>
            <a:endParaRPr lang="en-US" dirty="0"/>
          </a:p>
          <a:p>
            <a:r>
              <a:rPr lang="en-US" dirty="0"/>
              <a:t>Right:  Reproductive potential: 2018 data</a:t>
            </a:r>
          </a:p>
          <a:p>
            <a:r>
              <a:rPr lang="en-US" dirty="0"/>
              <a:t>Fecundity index = ln(seed + 1)</a:t>
            </a:r>
          </a:p>
          <a:p>
            <a:r>
              <a:rPr lang="en-US" dirty="0"/>
              <a:t>Biomass index = ln(biomass + 0.005)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89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Does population sex ratio changes between cropping systems?</a:t>
            </a:r>
          </a:p>
          <a:p>
            <a:endParaRPr lang="en-US" dirty="0"/>
          </a:p>
          <a:p>
            <a:r>
              <a:rPr lang="en-US" dirty="0"/>
              <a:t>Left: 2018 sex ratio with original data</a:t>
            </a:r>
          </a:p>
          <a:p>
            <a:endParaRPr lang="en-US" dirty="0"/>
          </a:p>
          <a:p>
            <a:r>
              <a:rPr lang="en-US" dirty="0"/>
              <a:t>Right: 2019 sex ratio with imputed data. 2019 herbicide efficacy was very high.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54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How does rye cover crop contribute to waterhemp control?</a:t>
            </a:r>
          </a:p>
          <a:p>
            <a:endParaRPr lang="en-US" dirty="0"/>
          </a:p>
          <a:p>
            <a:r>
              <a:rPr lang="en-US" dirty="0"/>
              <a:t>A STELLA model examined 4 scenarios with a baseline cropping system of corn and soybean.</a:t>
            </a:r>
          </a:p>
          <a:p>
            <a:r>
              <a:rPr lang="en-US" dirty="0"/>
              <a:t>Parameters were taken from the literature</a:t>
            </a:r>
          </a:p>
          <a:p>
            <a:endParaRPr lang="en-US" dirty="0"/>
          </a:p>
          <a:p>
            <a:r>
              <a:rPr lang="en-US" dirty="0"/>
              <a:t>Conditions: no tillage, add-allow (waterhemp plants are allowed to deposit seeds to the soil surface at the end of </a:t>
            </a:r>
            <a:r>
              <a:rPr lang="en-US" dirty="0" err="1"/>
              <a:t>amodel</a:t>
            </a:r>
            <a:r>
              <a:rPr lang="en-US" dirty="0"/>
              <a:t> year)</a:t>
            </a:r>
          </a:p>
          <a:p>
            <a:endParaRPr lang="en-US" dirty="0"/>
          </a:p>
          <a:p>
            <a:r>
              <a:rPr lang="en-US" dirty="0"/>
              <a:t>Answer: above 99% herbicide efficacy is needed to keep waterhemp soil seedbank in check in all scenarios. At 72.6% seed predation, seedbank can decline rather quickly within the first 3 model years, and would be 86% lowered by the end of the 10</a:t>
            </a:r>
            <a:r>
              <a:rPr lang="en-US" baseline="30000" dirty="0"/>
              <a:t>th</a:t>
            </a:r>
            <a:r>
              <a:rPr lang="en-US" dirty="0"/>
              <a:t> model year.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D97697-FD2B-1E4C-A98F-FF895FE7DC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4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972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55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7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84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35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43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6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82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6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2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91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BA6BB-965A-2E45-97ED-2A02E6152283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B622E-A6DD-8644-8E7C-1D572752C8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06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library.wiley.com/doi/full/10.1111/wre.12466#wre12466-bib-002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nlinelibrary.wiley.com/doi/full/10.1111/wre.12466#wre12466-bib-0027" TargetMode="External"/><Relationship Id="rId4" Type="http://schemas.openxmlformats.org/officeDocument/2006/relationships/hyperlink" Target="https://onlinelibrary.wiley.com/doi/full/10.1111/wre.12466#wre12466-bib-0029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hyperlink" Target="https://crops.extension.iastate.edu/encyclopedia/waterhemp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iverse cropping systems don't increase carbon storage compared to  corn-soybean rotations • News Service • Iowa State University">
            <a:extLst>
              <a:ext uri="{FF2B5EF4-FFF2-40B4-BE49-F238E27FC236}">
                <a16:creationId xmlns:a16="http://schemas.microsoft.com/office/drawing/2014/main" id="{7858F777-08E1-6140-934C-F89CF51BE1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 bwMode="auto">
          <a:xfrm>
            <a:off x="20" y="-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3483E3-EBAA-DD4E-B22C-C28CD83B0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9392"/>
            <a:ext cx="12068175" cy="18503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Weeds’ responses in simple versus diversified cropping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608686-83C3-8546-9EEA-1272EBD3FD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4972" y="5759605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Huong Nguyen</a:t>
            </a:r>
          </a:p>
          <a:p>
            <a:r>
              <a:rPr lang="en-US" dirty="0">
                <a:solidFill>
                  <a:srgbClr val="FFFFFF"/>
                </a:solidFill>
              </a:rPr>
              <a:t>April 15, 2022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72CB779-1505-C04F-812F-0FF8A884BD6F}"/>
              </a:ext>
            </a:extLst>
          </p:cNvPr>
          <p:cNvCxnSpPr>
            <a:cxnSpLocks/>
          </p:cNvCxnSpPr>
          <p:nvPr/>
        </p:nvCxnSpPr>
        <p:spPr>
          <a:xfrm flipV="1">
            <a:off x="1814513" y="2666203"/>
            <a:ext cx="5809780" cy="16486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0F6C4C8-FF6E-F246-AA6A-1B821071BF3F}"/>
              </a:ext>
            </a:extLst>
          </p:cNvPr>
          <p:cNvCxnSpPr>
            <a:cxnSpLocks/>
          </p:cNvCxnSpPr>
          <p:nvPr/>
        </p:nvCxnSpPr>
        <p:spPr>
          <a:xfrm flipV="1">
            <a:off x="3670479" y="3940935"/>
            <a:ext cx="6458655" cy="268767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A424774-63D3-D949-861F-39EF1A08DC59}"/>
              </a:ext>
            </a:extLst>
          </p:cNvPr>
          <p:cNvCxnSpPr>
            <a:cxnSpLocks/>
          </p:cNvCxnSpPr>
          <p:nvPr/>
        </p:nvCxnSpPr>
        <p:spPr>
          <a:xfrm>
            <a:off x="1814513" y="4314825"/>
            <a:ext cx="1855966" cy="23137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A9D4FA7-76A2-E442-9CD5-B9CB35584489}"/>
              </a:ext>
            </a:extLst>
          </p:cNvPr>
          <p:cNvCxnSpPr>
            <a:cxnSpLocks/>
          </p:cNvCxnSpPr>
          <p:nvPr/>
        </p:nvCxnSpPr>
        <p:spPr>
          <a:xfrm>
            <a:off x="7624293" y="2666203"/>
            <a:ext cx="2504841" cy="12747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38705CE-5B9B-D040-BC19-D8237DEBE568}"/>
              </a:ext>
            </a:extLst>
          </p:cNvPr>
          <p:cNvSpPr txBox="1"/>
          <p:nvPr/>
        </p:nvSpPr>
        <p:spPr>
          <a:xfrm>
            <a:off x="123825" y="6415088"/>
            <a:ext cx="218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Matt Liebman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0DE29C-17AE-B44E-B3C5-2561F84F2AC4}"/>
              </a:ext>
            </a:extLst>
          </p:cNvPr>
          <p:cNvCxnSpPr>
            <a:cxnSpLocks/>
          </p:cNvCxnSpPr>
          <p:nvPr/>
        </p:nvCxnSpPr>
        <p:spPr>
          <a:xfrm>
            <a:off x="5160579" y="3510455"/>
            <a:ext cx="2186152" cy="1502979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427B26-DA3D-7E41-B62C-D78080BE5071}"/>
              </a:ext>
            </a:extLst>
          </p:cNvPr>
          <p:cNvCxnSpPr>
            <a:cxnSpLocks/>
          </p:cNvCxnSpPr>
          <p:nvPr/>
        </p:nvCxnSpPr>
        <p:spPr>
          <a:xfrm flipV="1">
            <a:off x="2753710" y="3226676"/>
            <a:ext cx="5864773" cy="2081048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5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>
            <a:extLst>
              <a:ext uri="{FF2B5EF4-FFF2-40B4-BE49-F238E27FC236}">
                <a16:creationId xmlns:a16="http://schemas.microsoft.com/office/drawing/2014/main" id="{55486D24-D009-4649-9199-DCAC3DAED7C2}"/>
              </a:ext>
            </a:extLst>
          </p:cNvPr>
          <p:cNvGrpSpPr/>
          <p:nvPr/>
        </p:nvGrpSpPr>
        <p:grpSpPr>
          <a:xfrm>
            <a:off x="168972" y="50138"/>
            <a:ext cx="11849957" cy="6807862"/>
            <a:chOff x="168972" y="50138"/>
            <a:chExt cx="11849957" cy="68078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DCF461C-2EAE-E645-BFA0-B7A84D219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4275" y="50138"/>
              <a:ext cx="11223450" cy="680786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704A85B-50FC-8342-8EAB-49EB9FBC83FC}"/>
                </a:ext>
              </a:extLst>
            </p:cNvPr>
            <p:cNvSpPr txBox="1"/>
            <p:nvPr/>
          </p:nvSpPr>
          <p:spPr>
            <a:xfrm rot="16200000">
              <a:off x="-224470" y="3490666"/>
              <a:ext cx="1156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Rotation</a:t>
              </a:r>
              <a:endParaRPr lang="en-US" sz="2000" dirty="0"/>
            </a:p>
          </p:txBody>
        </p:sp>
        <p:pic>
          <p:nvPicPr>
            <p:cNvPr id="8" name="Graphic 7" descr="Plant With Roots with solid fill">
              <a:extLst>
                <a:ext uri="{FF2B5EF4-FFF2-40B4-BE49-F238E27FC236}">
                  <a16:creationId xmlns:a16="http://schemas.microsoft.com/office/drawing/2014/main" id="{ECE25B43-9664-AD4F-AD59-E00C70ACF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74628" y="1348599"/>
              <a:ext cx="666750" cy="666750"/>
            </a:xfrm>
            <a:prstGeom prst="rect">
              <a:avLst/>
            </a:prstGeom>
          </p:spPr>
        </p:pic>
        <p:pic>
          <p:nvPicPr>
            <p:cNvPr id="10" name="Graphic 9" descr="Plant With Roots with solid fill">
              <a:extLst>
                <a:ext uri="{FF2B5EF4-FFF2-40B4-BE49-F238E27FC236}">
                  <a16:creationId xmlns:a16="http://schemas.microsoft.com/office/drawing/2014/main" id="{82837C9C-7F83-7A46-A941-ADF58DA88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868957" y="1342217"/>
              <a:ext cx="666750" cy="666750"/>
            </a:xfrm>
            <a:prstGeom prst="rect">
              <a:avLst/>
            </a:prstGeom>
          </p:spPr>
        </p:pic>
        <p:pic>
          <p:nvPicPr>
            <p:cNvPr id="11" name="Graphic 10" descr="Plant With Roots with solid fill">
              <a:extLst>
                <a:ext uri="{FF2B5EF4-FFF2-40B4-BE49-F238E27FC236}">
                  <a16:creationId xmlns:a16="http://schemas.microsoft.com/office/drawing/2014/main" id="{FCAD0350-52E7-8B44-B5A4-292EA701FE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59598" y="1322762"/>
              <a:ext cx="666750" cy="666750"/>
            </a:xfrm>
            <a:prstGeom prst="rect">
              <a:avLst/>
            </a:prstGeom>
          </p:spPr>
        </p:pic>
        <p:pic>
          <p:nvPicPr>
            <p:cNvPr id="12" name="Graphic 11" descr="Plant With Roots with solid fill">
              <a:extLst>
                <a:ext uri="{FF2B5EF4-FFF2-40B4-BE49-F238E27FC236}">
                  <a16:creationId xmlns:a16="http://schemas.microsoft.com/office/drawing/2014/main" id="{C97C6C39-DBAD-6F47-9769-532A3B3E4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25260" y="1314452"/>
              <a:ext cx="666750" cy="666750"/>
            </a:xfrm>
            <a:prstGeom prst="rect">
              <a:avLst/>
            </a:prstGeom>
          </p:spPr>
        </p:pic>
        <p:pic>
          <p:nvPicPr>
            <p:cNvPr id="13" name="Graphic 12" descr="Plant With Roots with solid fill">
              <a:extLst>
                <a:ext uri="{FF2B5EF4-FFF2-40B4-BE49-F238E27FC236}">
                  <a16:creationId xmlns:a16="http://schemas.microsoft.com/office/drawing/2014/main" id="{3529468D-8CF0-3346-BBAF-41226C075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439953" y="1164827"/>
              <a:ext cx="921960" cy="921960"/>
            </a:xfrm>
            <a:prstGeom prst="rect">
              <a:avLst/>
            </a:prstGeom>
          </p:spPr>
        </p:pic>
        <p:pic>
          <p:nvPicPr>
            <p:cNvPr id="14" name="Graphic 13" descr="Plant With Roots with solid fill">
              <a:extLst>
                <a:ext uri="{FF2B5EF4-FFF2-40B4-BE49-F238E27FC236}">
                  <a16:creationId xmlns:a16="http://schemas.microsoft.com/office/drawing/2014/main" id="{2B210E51-D527-FD4A-B529-845EBEA39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58635" y="1159254"/>
              <a:ext cx="921960" cy="921960"/>
            </a:xfrm>
            <a:prstGeom prst="rect">
              <a:avLst/>
            </a:prstGeom>
          </p:spPr>
        </p:pic>
        <p:pic>
          <p:nvPicPr>
            <p:cNvPr id="15" name="Graphic 14" descr="Plant With Roots with solid fill">
              <a:extLst>
                <a:ext uri="{FF2B5EF4-FFF2-40B4-BE49-F238E27FC236}">
                  <a16:creationId xmlns:a16="http://schemas.microsoft.com/office/drawing/2014/main" id="{D68E1D79-FA8B-964B-BAE1-99594D866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27871" y="1123719"/>
              <a:ext cx="921960" cy="921960"/>
            </a:xfrm>
            <a:prstGeom prst="rect">
              <a:avLst/>
            </a:prstGeom>
          </p:spPr>
        </p:pic>
        <p:pic>
          <p:nvPicPr>
            <p:cNvPr id="16" name="Graphic 15" descr="Plant With Roots with solid fill">
              <a:extLst>
                <a:ext uri="{FF2B5EF4-FFF2-40B4-BE49-F238E27FC236}">
                  <a16:creationId xmlns:a16="http://schemas.microsoft.com/office/drawing/2014/main" id="{1D7A030D-E373-6644-A062-6E8D71D1C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279248" y="1143174"/>
              <a:ext cx="921960" cy="921960"/>
            </a:xfrm>
            <a:prstGeom prst="rect">
              <a:avLst/>
            </a:prstGeom>
          </p:spPr>
        </p:pic>
        <p:pic>
          <p:nvPicPr>
            <p:cNvPr id="17" name="Graphic 16" descr="Plant With Roots with solid fill">
              <a:extLst>
                <a:ext uri="{FF2B5EF4-FFF2-40B4-BE49-F238E27FC236}">
                  <a16:creationId xmlns:a16="http://schemas.microsoft.com/office/drawing/2014/main" id="{F950D477-4C66-8749-A5C8-B0FE10BA1D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62359" y="3280950"/>
              <a:ext cx="666750" cy="666750"/>
            </a:xfrm>
            <a:prstGeom prst="rect">
              <a:avLst/>
            </a:prstGeom>
          </p:spPr>
        </p:pic>
        <p:pic>
          <p:nvPicPr>
            <p:cNvPr id="18" name="Graphic 17" descr="Plant With Roots with solid fill">
              <a:extLst>
                <a:ext uri="{FF2B5EF4-FFF2-40B4-BE49-F238E27FC236}">
                  <a16:creationId xmlns:a16="http://schemas.microsoft.com/office/drawing/2014/main" id="{1C34A92F-1392-F54E-92E6-001EA9AC1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893970" y="3281323"/>
              <a:ext cx="666750" cy="666750"/>
            </a:xfrm>
            <a:prstGeom prst="rect">
              <a:avLst/>
            </a:prstGeom>
          </p:spPr>
        </p:pic>
        <p:pic>
          <p:nvPicPr>
            <p:cNvPr id="19" name="Graphic 18" descr="Plant With Roots with solid fill">
              <a:extLst>
                <a:ext uri="{FF2B5EF4-FFF2-40B4-BE49-F238E27FC236}">
                  <a16:creationId xmlns:a16="http://schemas.microsoft.com/office/drawing/2014/main" id="{30EF8D4D-42AD-F744-A915-4ABC5470B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77048" y="3300778"/>
              <a:ext cx="666750" cy="666750"/>
            </a:xfrm>
            <a:prstGeom prst="rect">
              <a:avLst/>
            </a:prstGeom>
          </p:spPr>
        </p:pic>
        <p:pic>
          <p:nvPicPr>
            <p:cNvPr id="20" name="Graphic 19" descr="Plant With Roots with solid fill">
              <a:extLst>
                <a:ext uri="{FF2B5EF4-FFF2-40B4-BE49-F238E27FC236}">
                  <a16:creationId xmlns:a16="http://schemas.microsoft.com/office/drawing/2014/main" id="{269C2095-6C8A-D845-9B87-5273512BB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18126" y="3266258"/>
              <a:ext cx="666750" cy="666750"/>
            </a:xfrm>
            <a:prstGeom prst="rect">
              <a:avLst/>
            </a:prstGeom>
          </p:spPr>
        </p:pic>
        <p:pic>
          <p:nvPicPr>
            <p:cNvPr id="21" name="Graphic 20" descr="Plant With Roots with solid fill">
              <a:extLst>
                <a:ext uri="{FF2B5EF4-FFF2-40B4-BE49-F238E27FC236}">
                  <a16:creationId xmlns:a16="http://schemas.microsoft.com/office/drawing/2014/main" id="{100BAC21-DD26-8443-900C-C335D07E9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427684" y="3097178"/>
              <a:ext cx="921960" cy="921960"/>
            </a:xfrm>
            <a:prstGeom prst="rect">
              <a:avLst/>
            </a:prstGeom>
          </p:spPr>
        </p:pic>
        <p:pic>
          <p:nvPicPr>
            <p:cNvPr id="22" name="Graphic 21" descr="Plant With Roots with solid fill">
              <a:extLst>
                <a:ext uri="{FF2B5EF4-FFF2-40B4-BE49-F238E27FC236}">
                  <a16:creationId xmlns:a16="http://schemas.microsoft.com/office/drawing/2014/main" id="{B8388559-5AB8-0942-AB34-C1C7E7CA0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51501" y="3111060"/>
              <a:ext cx="921960" cy="921960"/>
            </a:xfrm>
            <a:prstGeom prst="rect">
              <a:avLst/>
            </a:prstGeom>
          </p:spPr>
        </p:pic>
        <p:pic>
          <p:nvPicPr>
            <p:cNvPr id="23" name="Graphic 22" descr="Plant With Roots with solid fill">
              <a:extLst>
                <a:ext uri="{FF2B5EF4-FFF2-40B4-BE49-F238E27FC236}">
                  <a16:creationId xmlns:a16="http://schemas.microsoft.com/office/drawing/2014/main" id="{D9B42AA8-AF5D-BD48-BE4F-A78FC4C72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45321" y="3101735"/>
              <a:ext cx="921960" cy="921960"/>
            </a:xfrm>
            <a:prstGeom prst="rect">
              <a:avLst/>
            </a:prstGeom>
          </p:spPr>
        </p:pic>
        <p:pic>
          <p:nvPicPr>
            <p:cNvPr id="24" name="Graphic 23" descr="Plant With Roots with solid fill">
              <a:extLst>
                <a:ext uri="{FF2B5EF4-FFF2-40B4-BE49-F238E27FC236}">
                  <a16:creationId xmlns:a16="http://schemas.microsoft.com/office/drawing/2014/main" id="{63B290F1-2B5C-0649-8E41-07C862577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304261" y="3082280"/>
              <a:ext cx="921960" cy="921960"/>
            </a:xfrm>
            <a:prstGeom prst="rect">
              <a:avLst/>
            </a:prstGeom>
          </p:spPr>
        </p:pic>
        <p:pic>
          <p:nvPicPr>
            <p:cNvPr id="25" name="Graphic 24" descr="Plant With Roots with solid fill">
              <a:extLst>
                <a:ext uri="{FF2B5EF4-FFF2-40B4-BE49-F238E27FC236}">
                  <a16:creationId xmlns:a16="http://schemas.microsoft.com/office/drawing/2014/main" id="{1C4ECF7B-7E9E-1247-9151-3DAA45BD8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967769" y="5204238"/>
              <a:ext cx="666750" cy="666750"/>
            </a:xfrm>
            <a:prstGeom prst="rect">
              <a:avLst/>
            </a:prstGeom>
          </p:spPr>
        </p:pic>
        <p:pic>
          <p:nvPicPr>
            <p:cNvPr id="26" name="Graphic 25" descr="Plant With Roots with solid fill">
              <a:extLst>
                <a:ext uri="{FF2B5EF4-FFF2-40B4-BE49-F238E27FC236}">
                  <a16:creationId xmlns:a16="http://schemas.microsoft.com/office/drawing/2014/main" id="{494594FC-03BB-1D44-B291-218E36D841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231832" y="5197856"/>
              <a:ext cx="666750" cy="666750"/>
            </a:xfrm>
            <a:prstGeom prst="rect">
              <a:avLst/>
            </a:prstGeom>
          </p:spPr>
        </p:pic>
        <p:pic>
          <p:nvPicPr>
            <p:cNvPr id="27" name="Graphic 26" descr="Plant With Roots with solid fill">
              <a:extLst>
                <a:ext uri="{FF2B5EF4-FFF2-40B4-BE49-F238E27FC236}">
                  <a16:creationId xmlns:a16="http://schemas.microsoft.com/office/drawing/2014/main" id="{0085EC45-F1CE-544C-B6A3-16EE5E00C9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63818" y="5185156"/>
              <a:ext cx="666750" cy="666750"/>
            </a:xfrm>
            <a:prstGeom prst="rect">
              <a:avLst/>
            </a:prstGeom>
          </p:spPr>
        </p:pic>
        <p:pic>
          <p:nvPicPr>
            <p:cNvPr id="28" name="Graphic 27" descr="Plant With Roots with solid fill">
              <a:extLst>
                <a:ext uri="{FF2B5EF4-FFF2-40B4-BE49-F238E27FC236}">
                  <a16:creationId xmlns:a16="http://schemas.microsoft.com/office/drawing/2014/main" id="{2978DAF9-47C6-CB4E-BBCA-5B3490D15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18401" y="5188736"/>
              <a:ext cx="666750" cy="666750"/>
            </a:xfrm>
            <a:prstGeom prst="rect">
              <a:avLst/>
            </a:prstGeom>
          </p:spPr>
        </p:pic>
        <p:pic>
          <p:nvPicPr>
            <p:cNvPr id="29" name="Graphic 28" descr="Plant With Roots with solid fill">
              <a:extLst>
                <a:ext uri="{FF2B5EF4-FFF2-40B4-BE49-F238E27FC236}">
                  <a16:creationId xmlns:a16="http://schemas.microsoft.com/office/drawing/2014/main" id="{FA9B0BE5-1032-2B47-BEB9-A080A25DD4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433094" y="5020466"/>
              <a:ext cx="921960" cy="921960"/>
            </a:xfrm>
            <a:prstGeom prst="rect">
              <a:avLst/>
            </a:prstGeom>
          </p:spPr>
        </p:pic>
        <p:pic>
          <p:nvPicPr>
            <p:cNvPr id="30" name="Graphic 29" descr="Plant With Roots with solid fill">
              <a:extLst>
                <a:ext uri="{FF2B5EF4-FFF2-40B4-BE49-F238E27FC236}">
                  <a16:creationId xmlns:a16="http://schemas.microsoft.com/office/drawing/2014/main" id="{B6BD25D4-AD3C-884A-B7B0-63F3CFFB1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51776" y="5033538"/>
              <a:ext cx="921960" cy="921960"/>
            </a:xfrm>
            <a:prstGeom prst="rect">
              <a:avLst/>
            </a:prstGeom>
          </p:spPr>
        </p:pic>
        <p:pic>
          <p:nvPicPr>
            <p:cNvPr id="31" name="Graphic 30" descr="Plant With Roots with solid fill">
              <a:extLst>
                <a:ext uri="{FF2B5EF4-FFF2-40B4-BE49-F238E27FC236}">
                  <a16:creationId xmlns:a16="http://schemas.microsoft.com/office/drawing/2014/main" id="{966AACD5-2AF3-4646-BFC2-BD8F5EDBA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632091" y="4986113"/>
              <a:ext cx="921960" cy="921960"/>
            </a:xfrm>
            <a:prstGeom prst="rect">
              <a:avLst/>
            </a:prstGeom>
          </p:spPr>
        </p:pic>
        <p:pic>
          <p:nvPicPr>
            <p:cNvPr id="32" name="Graphic 31" descr="Plant With Roots with solid fill">
              <a:extLst>
                <a:ext uri="{FF2B5EF4-FFF2-40B4-BE49-F238E27FC236}">
                  <a16:creationId xmlns:a16="http://schemas.microsoft.com/office/drawing/2014/main" id="{04374D36-E257-2542-9246-94B6D88E61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642123" y="4998813"/>
              <a:ext cx="921960" cy="921960"/>
            </a:xfrm>
            <a:prstGeom prst="rect">
              <a:avLst/>
            </a:prstGeom>
          </p:spPr>
        </p:pic>
        <p:sp>
          <p:nvSpPr>
            <p:cNvPr id="2" name="Down Arrow 1">
              <a:extLst>
                <a:ext uri="{FF2B5EF4-FFF2-40B4-BE49-F238E27FC236}">
                  <a16:creationId xmlns:a16="http://schemas.microsoft.com/office/drawing/2014/main" id="{FEF78F02-56FC-EC40-AC14-60B8FEBB4519}"/>
                </a:ext>
              </a:extLst>
            </p:cNvPr>
            <p:cNvSpPr/>
            <p:nvPr/>
          </p:nvSpPr>
          <p:spPr>
            <a:xfrm>
              <a:off x="3546256" y="1186958"/>
              <a:ext cx="333375" cy="49501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>
              <a:extLst>
                <a:ext uri="{FF2B5EF4-FFF2-40B4-BE49-F238E27FC236}">
                  <a16:creationId xmlns:a16="http://schemas.microsoft.com/office/drawing/2014/main" id="{77A9C4ED-F787-8842-8AC6-4962294BD8D7}"/>
                </a:ext>
              </a:extLst>
            </p:cNvPr>
            <p:cNvSpPr/>
            <p:nvPr/>
          </p:nvSpPr>
          <p:spPr>
            <a:xfrm>
              <a:off x="3537249" y="3181771"/>
              <a:ext cx="333375" cy="49501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Down Arrow 33">
              <a:extLst>
                <a:ext uri="{FF2B5EF4-FFF2-40B4-BE49-F238E27FC236}">
                  <a16:creationId xmlns:a16="http://schemas.microsoft.com/office/drawing/2014/main" id="{0931AEDA-1031-664A-8FF5-3BB9B56F0E6B}"/>
                </a:ext>
              </a:extLst>
            </p:cNvPr>
            <p:cNvSpPr/>
            <p:nvPr/>
          </p:nvSpPr>
          <p:spPr>
            <a:xfrm>
              <a:off x="3507158" y="5082701"/>
              <a:ext cx="333375" cy="49501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Down Arrow 34">
              <a:extLst>
                <a:ext uri="{FF2B5EF4-FFF2-40B4-BE49-F238E27FC236}">
                  <a16:creationId xmlns:a16="http://schemas.microsoft.com/office/drawing/2014/main" id="{F15D1F55-F357-D140-BE2E-26FCE3AFBA7D}"/>
                </a:ext>
              </a:extLst>
            </p:cNvPr>
            <p:cNvSpPr/>
            <p:nvPr/>
          </p:nvSpPr>
          <p:spPr>
            <a:xfrm>
              <a:off x="8789670" y="1178717"/>
              <a:ext cx="333375" cy="49501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Down Arrow 35">
              <a:extLst>
                <a:ext uri="{FF2B5EF4-FFF2-40B4-BE49-F238E27FC236}">
                  <a16:creationId xmlns:a16="http://schemas.microsoft.com/office/drawing/2014/main" id="{3F3BD03E-5C5B-D246-9576-F344D559EACA}"/>
                </a:ext>
              </a:extLst>
            </p:cNvPr>
            <p:cNvSpPr/>
            <p:nvPr/>
          </p:nvSpPr>
          <p:spPr>
            <a:xfrm>
              <a:off x="8778487" y="3181771"/>
              <a:ext cx="606892" cy="495016"/>
            </a:xfrm>
            <a:prstGeom prst="downArrow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Down Arrow 36">
              <a:extLst>
                <a:ext uri="{FF2B5EF4-FFF2-40B4-BE49-F238E27FC236}">
                  <a16:creationId xmlns:a16="http://schemas.microsoft.com/office/drawing/2014/main" id="{389427BB-84FC-1C45-A96C-3EEED5B35500}"/>
                </a:ext>
              </a:extLst>
            </p:cNvPr>
            <p:cNvSpPr/>
            <p:nvPr/>
          </p:nvSpPr>
          <p:spPr>
            <a:xfrm>
              <a:off x="11428231" y="5042597"/>
              <a:ext cx="590698" cy="495016"/>
            </a:xfrm>
            <a:prstGeom prst="downArrow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Down Arrow 37">
              <a:extLst>
                <a:ext uri="{FF2B5EF4-FFF2-40B4-BE49-F238E27FC236}">
                  <a16:creationId xmlns:a16="http://schemas.microsoft.com/office/drawing/2014/main" id="{3A9941A2-3F09-474E-931A-31964FAEF82B}"/>
                </a:ext>
              </a:extLst>
            </p:cNvPr>
            <p:cNvSpPr/>
            <p:nvPr/>
          </p:nvSpPr>
          <p:spPr>
            <a:xfrm>
              <a:off x="11185978" y="3180316"/>
              <a:ext cx="333375" cy="49501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E533E0F-7B0F-AA45-8506-68C7C07536D7}"/>
                </a:ext>
              </a:extLst>
            </p:cNvPr>
            <p:cNvCxnSpPr>
              <a:cxnSpLocks/>
            </p:cNvCxnSpPr>
            <p:nvPr/>
          </p:nvCxnSpPr>
          <p:spPr>
            <a:xfrm>
              <a:off x="1865870" y="1049580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29475ED9-B450-B946-872A-384900106D00}"/>
                </a:ext>
              </a:extLst>
            </p:cNvPr>
            <p:cNvCxnSpPr>
              <a:cxnSpLocks/>
            </p:cNvCxnSpPr>
            <p:nvPr/>
          </p:nvCxnSpPr>
          <p:spPr>
            <a:xfrm>
              <a:off x="1865870" y="3051979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A914629-874B-764D-AA53-A1FE12D4DAC5}"/>
                </a:ext>
              </a:extLst>
            </p:cNvPr>
            <p:cNvCxnSpPr>
              <a:cxnSpLocks/>
            </p:cNvCxnSpPr>
            <p:nvPr/>
          </p:nvCxnSpPr>
          <p:spPr>
            <a:xfrm>
              <a:off x="1865870" y="4893793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4BE8910-046B-E643-BA92-38381F98B967}"/>
                </a:ext>
              </a:extLst>
            </p:cNvPr>
            <p:cNvCxnSpPr>
              <a:cxnSpLocks/>
            </p:cNvCxnSpPr>
            <p:nvPr/>
          </p:nvCxnSpPr>
          <p:spPr>
            <a:xfrm>
              <a:off x="4662627" y="1066053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93E3321-3AA0-D448-B6AA-902C387F3F5A}"/>
                </a:ext>
              </a:extLst>
            </p:cNvPr>
            <p:cNvCxnSpPr>
              <a:cxnSpLocks/>
            </p:cNvCxnSpPr>
            <p:nvPr/>
          </p:nvCxnSpPr>
          <p:spPr>
            <a:xfrm>
              <a:off x="4662627" y="3068452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2EED2EF8-E0A4-0D4A-8C15-C4D2CF594043}"/>
                </a:ext>
              </a:extLst>
            </p:cNvPr>
            <p:cNvCxnSpPr>
              <a:cxnSpLocks/>
            </p:cNvCxnSpPr>
            <p:nvPr/>
          </p:nvCxnSpPr>
          <p:spPr>
            <a:xfrm>
              <a:off x="4662627" y="4910266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42B0CC95-0519-DD4F-ABE9-BB0F28E5DEFA}"/>
                </a:ext>
              </a:extLst>
            </p:cNvPr>
            <p:cNvCxnSpPr>
              <a:cxnSpLocks/>
            </p:cNvCxnSpPr>
            <p:nvPr/>
          </p:nvCxnSpPr>
          <p:spPr>
            <a:xfrm>
              <a:off x="7072201" y="1115481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D00308C-9F37-E747-9BAF-4EA63E29EC4B}"/>
                </a:ext>
              </a:extLst>
            </p:cNvPr>
            <p:cNvCxnSpPr>
              <a:cxnSpLocks/>
            </p:cNvCxnSpPr>
            <p:nvPr/>
          </p:nvCxnSpPr>
          <p:spPr>
            <a:xfrm>
              <a:off x="6923917" y="3056095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97AB811-AE96-A64B-B37B-F43FDB0C9485}"/>
                </a:ext>
              </a:extLst>
            </p:cNvPr>
            <p:cNvCxnSpPr>
              <a:cxnSpLocks/>
            </p:cNvCxnSpPr>
            <p:nvPr/>
          </p:nvCxnSpPr>
          <p:spPr>
            <a:xfrm>
              <a:off x="6923917" y="4959694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F843C73C-C378-F940-ACF7-A7DBDF4902B2}"/>
                </a:ext>
              </a:extLst>
            </p:cNvPr>
            <p:cNvCxnSpPr>
              <a:cxnSpLocks/>
            </p:cNvCxnSpPr>
            <p:nvPr/>
          </p:nvCxnSpPr>
          <p:spPr>
            <a:xfrm>
              <a:off x="9881312" y="1094880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9FBD2A6F-4DBE-BE47-A5A5-2F8F0B53205A}"/>
                </a:ext>
              </a:extLst>
            </p:cNvPr>
            <p:cNvCxnSpPr>
              <a:cxnSpLocks/>
            </p:cNvCxnSpPr>
            <p:nvPr/>
          </p:nvCxnSpPr>
          <p:spPr>
            <a:xfrm>
              <a:off x="9733028" y="3072568"/>
              <a:ext cx="0" cy="6803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494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ACA8F7E-E1F8-2E46-B4CC-F3F833C47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139714" cy="678163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Weed aboveground community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FD8010B-7FC5-522F-6456-4C52F0B13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4901" y="159295"/>
            <a:ext cx="5737287" cy="269566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Crop yields were comparable or higher than Iowa and Boone County averages.</a:t>
            </a:r>
          </a:p>
          <a:p>
            <a:pPr marL="0" indent="0">
              <a:buNone/>
            </a:pPr>
            <a:r>
              <a:rPr lang="en-US" sz="2000" dirty="0"/>
              <a:t>Tolerating higher abundance of weeds can save a substantial amount of herbicide </a:t>
            </a:r>
            <a:r>
              <a:rPr lang="en-US" sz="2000" dirty="0" err="1"/>
              <a:t>a.i.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Aggressive weed species’ abundance was lowered in the more diverse cropping systems.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70C0"/>
                </a:solidFill>
              </a:rPr>
              <a:t>Nguyen &amp; Liebman. 2022. Front. </a:t>
            </a:r>
            <a:r>
              <a:rPr lang="en-US" sz="2000" dirty="0" err="1">
                <a:solidFill>
                  <a:srgbClr val="0070C0"/>
                </a:solidFill>
              </a:rPr>
              <a:t>Agron</a:t>
            </a:r>
            <a:r>
              <a:rPr lang="en-US" sz="2000" dirty="0">
                <a:solidFill>
                  <a:srgbClr val="0070C0"/>
                </a:solidFill>
              </a:rPr>
              <a:t>., doi:10.3389/fagro.2022.811359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Picture 5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BCA74709-9D0E-F648-8250-408B4A4AA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12" y="945079"/>
            <a:ext cx="5737287" cy="5595376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A997315-081F-5A48-A8BC-F7F7E06C7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84900" y="2570048"/>
            <a:ext cx="5882473" cy="427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565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742E-8C2E-1E4E-BB35-2F3EB673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08" y="3032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Weed seedbank diversity </a:t>
            </a:r>
            <a:b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as a potential sustainability indicator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95E3768-404B-EB47-975D-D61CCDAC76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2313462"/>
              </p:ext>
            </p:extLst>
          </p:nvPr>
        </p:nvGraphicFramePr>
        <p:xfrm>
          <a:off x="284408" y="1355890"/>
          <a:ext cx="11641429" cy="5311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22443">
                  <a:extLst>
                    <a:ext uri="{9D8B030D-6E8A-4147-A177-3AD203B41FA5}">
                      <a16:colId xmlns:a16="http://schemas.microsoft.com/office/drawing/2014/main" val="872221347"/>
                    </a:ext>
                  </a:extLst>
                </a:gridCol>
                <a:gridCol w="1608249">
                  <a:extLst>
                    <a:ext uri="{9D8B030D-6E8A-4147-A177-3AD203B41FA5}">
                      <a16:colId xmlns:a16="http://schemas.microsoft.com/office/drawing/2014/main" val="2229481850"/>
                    </a:ext>
                  </a:extLst>
                </a:gridCol>
                <a:gridCol w="1495559">
                  <a:extLst>
                    <a:ext uri="{9D8B030D-6E8A-4147-A177-3AD203B41FA5}">
                      <a16:colId xmlns:a16="http://schemas.microsoft.com/office/drawing/2014/main" val="1121134138"/>
                    </a:ext>
                  </a:extLst>
                </a:gridCol>
                <a:gridCol w="888642">
                  <a:extLst>
                    <a:ext uri="{9D8B030D-6E8A-4147-A177-3AD203B41FA5}">
                      <a16:colId xmlns:a16="http://schemas.microsoft.com/office/drawing/2014/main" val="2433368765"/>
                    </a:ext>
                  </a:extLst>
                </a:gridCol>
                <a:gridCol w="978795">
                  <a:extLst>
                    <a:ext uri="{9D8B030D-6E8A-4147-A177-3AD203B41FA5}">
                      <a16:colId xmlns:a16="http://schemas.microsoft.com/office/drawing/2014/main" val="3634252132"/>
                    </a:ext>
                  </a:extLst>
                </a:gridCol>
                <a:gridCol w="2047741">
                  <a:extLst>
                    <a:ext uri="{9D8B030D-6E8A-4147-A177-3AD203B41FA5}">
                      <a16:colId xmlns:a16="http://schemas.microsoft.com/office/drawing/2014/main" val="35198004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Performance indicator</a:t>
                      </a: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</a:rPr>
                        <a:t>4-year rotation</a:t>
                      </a: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2-year rotation</a:t>
                      </a: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i="1">
                          <a:solidFill>
                            <a:srgbClr val="000000"/>
                          </a:solidFill>
                          <a:effectLst/>
                        </a:rPr>
                        <a:t>F</a:t>
                      </a:r>
                      <a:endParaRPr lang="en-US" sz="1600" b="1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i="1" dirty="0">
                          <a:solidFill>
                            <a:srgbClr val="000000"/>
                          </a:solidFill>
                          <a:effectLst/>
                        </a:rPr>
                        <a:t>p</a:t>
                      </a:r>
                      <a:endParaRPr lang="en-US" sz="1600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</a:rPr>
                        <a:t>Data source</a:t>
                      </a:r>
                    </a:p>
                  </a:txBody>
                  <a:tcPr marL="76200" marR="76200" marT="76200" marB="7620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09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effectLst/>
                        </a:rPr>
                        <a:t>Maize grain yield (dry), Mg ha</a:t>
                      </a:r>
                      <a:r>
                        <a:rPr lang="en-US" sz="1600" b="0" baseline="30000" dirty="0">
                          <a:effectLst/>
                        </a:rPr>
                        <a:t>-1</a:t>
                      </a:r>
                      <a:r>
                        <a:rPr lang="en-US" sz="1600" b="0" dirty="0">
                          <a:effectLst/>
                        </a:rPr>
                        <a:t> yr</a:t>
                      </a:r>
                      <a:r>
                        <a:rPr lang="en-US" sz="1600" b="0" baseline="30000" dirty="0">
                          <a:effectLst/>
                        </a:rPr>
                        <a:t>-1</a:t>
                      </a:r>
                      <a:endParaRPr lang="en-US" sz="1600" b="0" dirty="0"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10.6 (0.19)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10.2 (0.19)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effectLst/>
                        </a:rPr>
                        <a:t>6.14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0.04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Hunt </a:t>
                      </a:r>
                      <a:r>
                        <a:rPr lang="en-US" sz="1600" b="0" i="1">
                          <a:effectLst/>
                        </a:rPr>
                        <a:t>et al.</a:t>
                      </a:r>
                      <a:r>
                        <a:rPr lang="en-US" sz="1600" b="0">
                          <a:effectLst/>
                        </a:rPr>
                        <a:t>, (</a:t>
                      </a:r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  <a:hlinkClick r:id="rId3"/>
                        </a:rPr>
                        <a:t>2019</a:t>
                      </a:r>
                      <a:r>
                        <a:rPr lang="en-US" sz="1600" b="0"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3133676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Soyabean seed yield (dry), Mg ha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r>
                        <a:rPr lang="en-US" sz="1600" b="0"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3.4 (0.08)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2.8 (0.09)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28.28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0.0007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effectLst/>
                        </a:rPr>
                        <a:t>et al.</a:t>
                      </a:r>
                      <a:r>
                        <a:rPr lang="en-US" sz="1600" b="0" dirty="0"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  <a:hlinkClick r:id="rId3"/>
                        </a:rPr>
                        <a:t>2019</a:t>
                      </a:r>
                      <a:r>
                        <a:rPr lang="en-US" sz="1600" b="0" dirty="0"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1196185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Energy content of all harvested products, GJ ha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r>
                        <a:rPr lang="en-US" sz="1600" b="0"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120 (4.5)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120 (3.0)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0.00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1.00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Hunt </a:t>
                      </a:r>
                      <a:r>
                        <a:rPr lang="en-US" sz="1600" b="0" i="1">
                          <a:effectLst/>
                        </a:rPr>
                        <a:t>et al.</a:t>
                      </a:r>
                      <a:r>
                        <a:rPr lang="en-US" sz="1600" b="0">
                          <a:effectLst/>
                        </a:rPr>
                        <a:t>, (</a:t>
                      </a:r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  <a:hlinkClick r:id="rId4"/>
                        </a:rPr>
                        <a:t>2020</a:t>
                      </a:r>
                      <a:r>
                        <a:rPr lang="en-US" sz="1600" b="0"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3930907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Net returns to land and management, $ ha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r>
                        <a:rPr lang="en-US" sz="1600" b="0"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effectLst/>
                        </a:rPr>
                        <a:t>-1</a:t>
                      </a:r>
                      <a:endParaRPr lang="en-US" sz="1600" b="0"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872 (60.3)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833 (71.6)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0.33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effectLst/>
                        </a:rPr>
                        <a:t>0.58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effectLst/>
                        </a:rPr>
                        <a:t>Hunt </a:t>
                      </a:r>
                      <a:r>
                        <a:rPr lang="en-US" sz="1600" b="0" i="1">
                          <a:effectLst/>
                        </a:rPr>
                        <a:t>et al.</a:t>
                      </a:r>
                      <a:r>
                        <a:rPr lang="en-US" sz="1600" b="0">
                          <a:effectLst/>
                        </a:rPr>
                        <a:t>, (</a:t>
                      </a:r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  <a:hlinkClick r:id="rId3"/>
                        </a:rPr>
                        <a:t>2019</a:t>
                      </a:r>
                      <a:r>
                        <a:rPr lang="en-US" sz="1600" b="0"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1470371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Herbicide aquatic toxicity, CTUe ha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endParaRPr lang="en-US" sz="1600" b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2,363 (532)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4,727 (1,064)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18.49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0.003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rgbClr val="FF0000"/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rgbClr val="FF0000"/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2017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726857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Soil sediment loss, Mg ha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endParaRPr lang="en-US" sz="1600" b="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1.0 (0.16)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2.6 (0.48)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3.65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0.007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et al.</a:t>
                      </a:r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2019</a:t>
                      </a:r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1547707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Total </a:t>
                      </a:r>
                      <a:r>
                        <a:rPr lang="en-US" sz="16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N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 discharge in run-off, kg ha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endParaRPr lang="en-US" sz="1600" b="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6.2 (0.89)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10.0 (1.80)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6.63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0.03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et al.</a:t>
                      </a:r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2019</a:t>
                      </a:r>
                      <a:r>
                        <a:rPr lang="en-US" sz="1600" b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2155066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Total </a:t>
                      </a:r>
                      <a:r>
                        <a:rPr lang="en-US" sz="16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P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 discharge in run-off, kg ha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-1</a:t>
                      </a:r>
                      <a:endParaRPr lang="en-US" sz="1600" b="0" dirty="0">
                        <a:solidFill>
                          <a:schemeClr val="accent6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1.6 (0.23)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2.3 (0.45)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5.68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0.04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2019</a:t>
                      </a:r>
                      <a:r>
                        <a:rPr lang="en-US" sz="1600" b="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364732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Nitrate-N discharge in leachate, kg ha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  <a:effectLst/>
                        </a:rPr>
                        <a:t>-1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  <a:effectLst/>
                        </a:rPr>
                        <a:t>-1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15.4 (4.51)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19.8 (6.95)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chemeClr val="tx1"/>
                          </a:solidFill>
                          <a:effectLst/>
                        </a:rPr>
                        <a:t>1.06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0.33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chemeClr val="tx1"/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chemeClr val="tx1"/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2019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2565192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Fossil energy use, GJ ha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endParaRPr lang="en-US" sz="1600" b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3.4 (0.14)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9.5 (0.35)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119.23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&lt;0.0001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rgbClr val="FF0000"/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rgbClr val="FF0000"/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2020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2662136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GHG emissions, kg CO</a:t>
                      </a:r>
                      <a:r>
                        <a:rPr lang="en-US" sz="1600" b="0" baseline="-2500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e ha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endParaRPr lang="en-US" sz="1600" b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281 (15.2)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783 (31.3)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96.56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&lt;0.0001</a:t>
                      </a:r>
                    </a:p>
                  </a:txBody>
                  <a:tcPr marL="114300" marR="114300" marT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rgbClr val="FF0000"/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rgbClr val="FF0000"/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2020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/>
                </a:tc>
                <a:extLst>
                  <a:ext uri="{0D108BD9-81ED-4DB2-BD59-A6C34878D82A}">
                    <a16:rowId xmlns:a16="http://schemas.microsoft.com/office/drawing/2014/main" val="2440455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PM</a:t>
                      </a:r>
                      <a:r>
                        <a:rPr lang="en-US" sz="1600" b="0" baseline="-25000">
                          <a:solidFill>
                            <a:srgbClr val="FF0000"/>
                          </a:solidFill>
                          <a:effectLst/>
                        </a:rPr>
                        <a:t>2.5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-related human health damage, $ ha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 yr</a:t>
                      </a:r>
                      <a:r>
                        <a:rPr lang="en-US" sz="1600" b="0" baseline="30000">
                          <a:solidFill>
                            <a:srgbClr val="FF0000"/>
                          </a:solidFill>
                          <a:effectLst/>
                        </a:rPr>
                        <a:t>-1</a:t>
                      </a:r>
                      <a:endParaRPr lang="en-US" sz="1600" b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298 (11.6)</a:t>
                      </a: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688 (22.4)</a:t>
                      </a: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62.65</a:t>
                      </a: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>
                          <a:solidFill>
                            <a:srgbClr val="FF0000"/>
                          </a:solidFill>
                          <a:effectLst/>
                        </a:rPr>
                        <a:t>&lt;0.0001</a:t>
                      </a:r>
                    </a:p>
                  </a:txBody>
                  <a:tcPr marL="114300" marR="114300" marT="114300" marB="11430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Hunt </a:t>
                      </a:r>
                      <a:r>
                        <a:rPr lang="en-US" sz="1600" b="0" i="1" dirty="0">
                          <a:solidFill>
                            <a:srgbClr val="FF0000"/>
                          </a:solidFill>
                          <a:effectLst/>
                        </a:rPr>
                        <a:t>et al.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, (</a:t>
                      </a:r>
                      <a:r>
                        <a:rPr lang="en-US" sz="1600" b="0" u="none" strike="noStrike" dirty="0">
                          <a:solidFill>
                            <a:srgbClr val="FF0000"/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2020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</a:p>
                  </a:txBody>
                  <a:tcPr marL="114300" marR="114300" marT="114300" marB="114300"/>
                </a:tc>
                <a:extLst>
                  <a:ext uri="{0D108BD9-81ED-4DB2-BD59-A6C34878D82A}">
                    <a16:rowId xmlns:a16="http://schemas.microsoft.com/office/drawing/2014/main" val="284666342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D123FC4-A98A-4748-A935-4BC8A3C30B4E}"/>
              </a:ext>
            </a:extLst>
          </p:cNvPr>
          <p:cNvSpPr txBox="1"/>
          <p:nvPr/>
        </p:nvSpPr>
        <p:spPr>
          <a:xfrm>
            <a:off x="10071279" y="986558"/>
            <a:ext cx="345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Natalie Hunt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C3A57-BEEA-684D-8EA4-6C06F6513207}"/>
              </a:ext>
            </a:extLst>
          </p:cNvPr>
          <p:cNvSpPr txBox="1"/>
          <p:nvPr/>
        </p:nvSpPr>
        <p:spPr>
          <a:xfrm>
            <a:off x="6695480" y="190970"/>
            <a:ext cx="611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Liebman et al., 2021. Weed Res. doi:10.1111/wre.12466</a:t>
            </a:r>
          </a:p>
        </p:txBody>
      </p:sp>
    </p:spTree>
    <p:extLst>
      <p:ext uri="{BB962C8B-B14F-4D97-AF65-F5344CB8AC3E}">
        <p14:creationId xmlns:p14="http://schemas.microsoft.com/office/powerpoint/2010/main" val="1140036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F6E6C-B986-9848-8AC7-7FB41C0C0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352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Soil sampling for seedbank density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0E9023-D0B8-874C-B6A5-9A78AA81D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" y="795258"/>
            <a:ext cx="5779770" cy="57797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69A8DE-49D7-604A-8D48-41E6BA444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9009394"/>
              </p:ext>
            </p:extLst>
          </p:nvPr>
        </p:nvGraphicFramePr>
        <p:xfrm>
          <a:off x="6976846" y="795258"/>
          <a:ext cx="3496108" cy="49699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65056">
                  <a:extLst>
                    <a:ext uri="{9D8B030D-6E8A-4147-A177-3AD203B41FA5}">
                      <a16:colId xmlns:a16="http://schemas.microsoft.com/office/drawing/2014/main" val="845320261"/>
                    </a:ext>
                  </a:extLst>
                </a:gridCol>
                <a:gridCol w="1165526">
                  <a:extLst>
                    <a:ext uri="{9D8B030D-6E8A-4147-A177-3AD203B41FA5}">
                      <a16:colId xmlns:a16="http://schemas.microsoft.com/office/drawing/2014/main" val="360743201"/>
                    </a:ext>
                  </a:extLst>
                </a:gridCol>
                <a:gridCol w="1165526">
                  <a:extLst>
                    <a:ext uri="{9D8B030D-6E8A-4147-A177-3AD203B41FA5}">
                      <a16:colId xmlns:a16="http://schemas.microsoft.com/office/drawing/2014/main" val="3047631751"/>
                    </a:ext>
                  </a:extLst>
                </a:gridCol>
              </a:tblGrid>
              <a:tr h="172053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59476"/>
                  </a:ext>
                </a:extLst>
              </a:tr>
              <a:tr h="162472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782752"/>
                  </a:ext>
                </a:extLst>
              </a:tr>
              <a:tr h="162472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X X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1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4009641"/>
                  </a:ext>
                </a:extLst>
              </a:tr>
            </a:tbl>
          </a:graphicData>
        </a:graphic>
      </p:graphicFrame>
      <p:sp>
        <p:nvSpPr>
          <p:cNvPr id="6" name="Frame 5">
            <a:extLst>
              <a:ext uri="{FF2B5EF4-FFF2-40B4-BE49-F238E27FC236}">
                <a16:creationId xmlns:a16="http://schemas.microsoft.com/office/drawing/2014/main" id="{8A7D293E-F352-1F47-9C5C-55397B38CB0C}"/>
              </a:ext>
            </a:extLst>
          </p:cNvPr>
          <p:cNvSpPr/>
          <p:nvPr/>
        </p:nvSpPr>
        <p:spPr>
          <a:xfrm>
            <a:off x="3714751" y="4500563"/>
            <a:ext cx="542924" cy="58578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735882-EF15-9941-9DC5-1608382E5325}"/>
              </a:ext>
            </a:extLst>
          </p:cNvPr>
          <p:cNvSpPr txBox="1"/>
          <p:nvPr/>
        </p:nvSpPr>
        <p:spPr>
          <a:xfrm>
            <a:off x="7083380" y="6117465"/>
            <a:ext cx="4270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Nguyen 2016. ISU Theses and Dissertations. </a:t>
            </a:r>
          </a:p>
          <a:p>
            <a:r>
              <a:rPr lang="en-US" dirty="0" err="1">
                <a:solidFill>
                  <a:srgbClr val="0070C0"/>
                </a:solidFill>
              </a:rPr>
              <a:t>doi</a:t>
            </a:r>
            <a:r>
              <a:rPr lang="en-US" dirty="0">
                <a:solidFill>
                  <a:srgbClr val="0070C0"/>
                </a:solidFill>
              </a:rPr>
              <a:t>: 10.31274/etd-180810-5407</a:t>
            </a:r>
          </a:p>
        </p:txBody>
      </p:sp>
    </p:spTree>
    <p:extLst>
      <p:ext uri="{BB962C8B-B14F-4D97-AF65-F5344CB8AC3E}">
        <p14:creationId xmlns:p14="http://schemas.microsoft.com/office/powerpoint/2010/main" val="474752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B1DB5-EFE0-0740-8525-818992474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Waterhemp – an agronomically challenging weed species in row crops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299A093-0A3F-D940-9EB5-BA350C2B44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38" y="1962160"/>
            <a:ext cx="3608388" cy="2374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0C78D0-B290-0D4A-8187-F0F13E2C3D7A}"/>
              </a:ext>
            </a:extLst>
          </p:cNvPr>
          <p:cNvSpPr txBox="1"/>
          <p:nvPr/>
        </p:nvSpPr>
        <p:spPr>
          <a:xfrm>
            <a:off x="858838" y="4570980"/>
            <a:ext cx="6608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Rebecca </a:t>
            </a:r>
            <a:r>
              <a:rPr lang="en-US" dirty="0" err="1"/>
              <a:t>Vittetoe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https://crops.extension.iastate.edu/encyclopedia/waterhemp</a:t>
            </a:r>
            <a:r>
              <a:rPr lang="en-US" dirty="0"/>
              <a:t>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F0278A2-0FEC-0D44-90F0-497C1C89A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088" y="1817696"/>
            <a:ext cx="2683512" cy="275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3E45A6-172B-264B-A920-4423E97F57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7381875" y="1722969"/>
            <a:ext cx="5105400" cy="38290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F3B1A9-18E9-1641-A18F-92E1B24EE70B}"/>
              </a:ext>
            </a:extLst>
          </p:cNvPr>
          <p:cNvSpPr txBox="1"/>
          <p:nvPr/>
        </p:nvSpPr>
        <p:spPr>
          <a:xfrm>
            <a:off x="8020050" y="6190194"/>
            <a:ext cx="382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Huong Nguyen</a:t>
            </a:r>
          </a:p>
        </p:txBody>
      </p:sp>
    </p:spTree>
    <p:extLst>
      <p:ext uri="{BB962C8B-B14F-4D97-AF65-F5344CB8AC3E}">
        <p14:creationId xmlns:p14="http://schemas.microsoft.com/office/powerpoint/2010/main" val="2553019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48FB82-83F6-654E-95D9-AF44F46EC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414"/>
            <a:ext cx="6632716" cy="168051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Waterhemp</a:t>
            </a:r>
            <a:r>
              <a:rPr lang="en-US" sz="4000" i="1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abundance and reproductive potential</a:t>
            </a:r>
            <a:br>
              <a:rPr lang="en-US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en-US" sz="1600" dirty="0">
                <a:solidFill>
                  <a:srgbClr val="0070C0"/>
                </a:solidFill>
              </a:rPr>
              <a:t>Nguyen &amp; Liebman. 2022. Front. </a:t>
            </a:r>
            <a:r>
              <a:rPr lang="en-US" sz="1600" dirty="0" err="1">
                <a:solidFill>
                  <a:srgbClr val="0070C0"/>
                </a:solidFill>
              </a:rPr>
              <a:t>Agron</a:t>
            </a:r>
            <a:r>
              <a:rPr lang="en-US" sz="1600" dirty="0">
                <a:solidFill>
                  <a:srgbClr val="0070C0"/>
                </a:solidFill>
              </a:rPr>
              <a:t>., doi:10.3389/fagro.2022.848548</a:t>
            </a:r>
            <a:br>
              <a:rPr lang="en-US" sz="1600" dirty="0">
                <a:solidFill>
                  <a:srgbClr val="0070C0"/>
                </a:solidFill>
              </a:rPr>
            </a:br>
            <a:endParaRPr lang="en-US" sz="16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CB3A5C-A799-8A46-B030-AFA6FCCE4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32715" y="199508"/>
            <a:ext cx="5167185" cy="645898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C9706D24-880B-B942-B79A-2941743CD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8166" y="1514084"/>
            <a:ext cx="5290623" cy="529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289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7959B-0B6F-1A44-BEC4-52A52C742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EFFA116-7299-B145-A583-9042872B4D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80" y="95461"/>
            <a:ext cx="5400676" cy="675865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88A6D3F-044A-FE40-A911-5CFD18E21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817" y="55520"/>
            <a:ext cx="5400675" cy="675572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D285B0-897D-4749-A0E5-7608C3FE3E1B}"/>
              </a:ext>
            </a:extLst>
          </p:cNvPr>
          <p:cNvSpPr txBox="1"/>
          <p:nvPr/>
        </p:nvSpPr>
        <p:spPr>
          <a:xfrm>
            <a:off x="1401059" y="-4207"/>
            <a:ext cx="1728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 sex ratio</a:t>
            </a:r>
          </a:p>
        </p:txBody>
      </p:sp>
    </p:spTree>
    <p:extLst>
      <p:ext uri="{BB962C8B-B14F-4D97-AF65-F5344CB8AC3E}">
        <p14:creationId xmlns:p14="http://schemas.microsoft.com/office/powerpoint/2010/main" val="423865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etails are in the caption following the image">
            <a:extLst>
              <a:ext uri="{FF2B5EF4-FFF2-40B4-BE49-F238E27FC236}">
                <a16:creationId xmlns:a16="http://schemas.microsoft.com/office/drawing/2014/main" id="{0493ED38-E43C-E549-ABC0-31283CC9D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1064" y="520237"/>
            <a:ext cx="6251101" cy="1969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692720-A40D-2F4B-9272-98366E04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35" y="-264601"/>
            <a:ext cx="6807079" cy="1969093"/>
          </a:xfrm>
        </p:spPr>
        <p:txBody>
          <a:bodyPr anchor="ctr">
            <a:normAutofit/>
          </a:bodyPr>
          <a:lstStyle/>
          <a:p>
            <a:r>
              <a:rPr lang="en-US" sz="37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Contribution of rye cover crop </a:t>
            </a:r>
            <a:br>
              <a:rPr lang="en-US" sz="3700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en-US" sz="37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in controlling waterhemp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BCFC5-1ACF-EA4E-9FED-F7623BA72EC3}"/>
              </a:ext>
            </a:extLst>
          </p:cNvPr>
          <p:cNvSpPr txBox="1"/>
          <p:nvPr/>
        </p:nvSpPr>
        <p:spPr>
          <a:xfrm>
            <a:off x="8866461" y="113965"/>
            <a:ext cx="34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Credit: Lana </a:t>
            </a:r>
            <a:r>
              <a:rPr lang="en-US" dirty="0" err="1"/>
              <a:t>Koepke</a:t>
            </a:r>
            <a:r>
              <a:rPr lang="en-US" dirty="0"/>
              <a:t> Johnson</a:t>
            </a:r>
          </a:p>
        </p:txBody>
      </p:sp>
      <p:pic>
        <p:nvPicPr>
          <p:cNvPr id="6148" name="Picture 4" descr="Details are in the caption following the image">
            <a:extLst>
              <a:ext uri="{FF2B5EF4-FFF2-40B4-BE49-F238E27FC236}">
                <a16:creationId xmlns:a16="http://schemas.microsoft.com/office/drawing/2014/main" id="{05A1C6F5-0D67-FF43-A371-7B1BF37D5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323" y="2803644"/>
            <a:ext cx="683067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6BDA28-8163-054A-A6B3-A800D36326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051092"/>
              </p:ext>
            </p:extLst>
          </p:nvPr>
        </p:nvGraphicFramePr>
        <p:xfrm>
          <a:off x="175764" y="1352280"/>
          <a:ext cx="5565147" cy="5288053"/>
        </p:xfrm>
        <a:graphic>
          <a:graphicData uri="http://schemas.openxmlformats.org/drawingml/2006/table">
            <a:tbl>
              <a:tblPr/>
              <a:tblGrid>
                <a:gridCol w="1855049">
                  <a:extLst>
                    <a:ext uri="{9D8B030D-6E8A-4147-A177-3AD203B41FA5}">
                      <a16:colId xmlns:a16="http://schemas.microsoft.com/office/drawing/2014/main" val="92185848"/>
                    </a:ext>
                  </a:extLst>
                </a:gridCol>
                <a:gridCol w="1855049">
                  <a:extLst>
                    <a:ext uri="{9D8B030D-6E8A-4147-A177-3AD203B41FA5}">
                      <a16:colId xmlns:a16="http://schemas.microsoft.com/office/drawing/2014/main" val="2485432520"/>
                    </a:ext>
                  </a:extLst>
                </a:gridCol>
                <a:gridCol w="1855049">
                  <a:extLst>
                    <a:ext uri="{9D8B030D-6E8A-4147-A177-3AD203B41FA5}">
                      <a16:colId xmlns:a16="http://schemas.microsoft.com/office/drawing/2014/main" val="1533368445"/>
                    </a:ext>
                  </a:extLst>
                </a:gridCol>
              </a:tblGrid>
              <a:tr h="440016">
                <a:tc rowSpan="2"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Scenario</a:t>
                      </a:r>
                    </a:p>
                  </a:txBody>
                  <a:tcPr marL="76200" marR="76200" marT="76200" marB="76200">
                    <a:lnL>
                      <a:noFill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Required herbicide efficacy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580545"/>
                  </a:ext>
                </a:extLst>
              </a:tr>
              <a:tr h="7228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36.3% seed </a:t>
                      </a:r>
                    </a:p>
                    <a:p>
                      <a:pPr algn="l" fontAlgn="t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predation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72.6% seed</a:t>
                      </a:r>
                    </a:p>
                    <a:p>
                      <a:pPr algn="l" fontAlgn="t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 predation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520441"/>
                  </a:ext>
                </a:extLst>
              </a:tr>
              <a:tr h="447874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No-cover crop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≥99.955%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≥99.896%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377041"/>
                  </a:ext>
                </a:extLst>
              </a:tr>
              <a:tr h="1013609"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effectLst/>
                        </a:rPr>
                        <a:t>Cover crop reduces seedling density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effectLst/>
                        </a:rPr>
                        <a:t>≥99.929%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≥99.834%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014645"/>
                  </a:ext>
                </a:extLst>
              </a:tr>
              <a:tr h="1013609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Cover crop delays seedling emergence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≥99.891%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≥99.745%</a:t>
                      </a:r>
                    </a:p>
                  </a:txBody>
                  <a:tcPr marL="114300" marR="114300" marT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533217"/>
                  </a:ext>
                </a:extLst>
              </a:tr>
              <a:tr h="1650061">
                <a:tc>
                  <a:txBody>
                    <a:bodyPr/>
                    <a:lstStyle/>
                    <a:p>
                      <a:pPr algn="l" fontAlgn="t"/>
                      <a:r>
                        <a:rPr lang="en-US" b="0">
                          <a:effectLst/>
                        </a:rPr>
                        <a:t>Cover crop reduces seedling density and delays seedling emergence</a:t>
                      </a: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effectLst/>
                        </a:rPr>
                        <a:t>≥99.826%</a:t>
                      </a: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0" dirty="0">
                          <a:effectLst/>
                        </a:rPr>
                        <a:t>≥99.595%</a:t>
                      </a:r>
                    </a:p>
                  </a:txBody>
                  <a:tcPr marL="114300" marR="114300" marT="114300" marB="11430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89088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65D97AD-71EE-2445-8A0E-976C502F143F}"/>
              </a:ext>
            </a:extLst>
          </p:cNvPr>
          <p:cNvSpPr txBox="1"/>
          <p:nvPr/>
        </p:nvSpPr>
        <p:spPr>
          <a:xfrm>
            <a:off x="5896990" y="6337763"/>
            <a:ext cx="611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Liebman et al.,2021. Weed Res. doi:10.1111/wre.12508</a:t>
            </a:r>
          </a:p>
        </p:txBody>
      </p:sp>
    </p:spTree>
    <p:extLst>
      <p:ext uri="{BB962C8B-B14F-4D97-AF65-F5344CB8AC3E}">
        <p14:creationId xmlns:p14="http://schemas.microsoft.com/office/powerpoint/2010/main" val="2195542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{FC19A93F-F2A7-714F-8A3D-F7DCAAA0D4D2}tf10001070</Template>
  <TotalTime>1506</TotalTime>
  <Words>1182</Words>
  <Application>Microsoft Macintosh PowerPoint</Application>
  <PresentationFormat>Widescreen</PresentationFormat>
  <Paragraphs>229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Big Caslon Medium</vt:lpstr>
      <vt:lpstr>Big Caslon Medium</vt:lpstr>
      <vt:lpstr>Calibri</vt:lpstr>
      <vt:lpstr>Calibri Light</vt:lpstr>
      <vt:lpstr>Office Theme</vt:lpstr>
      <vt:lpstr>Weeds’ responses in simple versus diversified cropping systems</vt:lpstr>
      <vt:lpstr>PowerPoint Presentation</vt:lpstr>
      <vt:lpstr>Weed aboveground community</vt:lpstr>
      <vt:lpstr>Weed seedbank diversity  as a potential sustainability indicator</vt:lpstr>
      <vt:lpstr>Soil sampling for seedbank density</vt:lpstr>
      <vt:lpstr>Waterhemp – an agronomically challenging weed species in row crops</vt:lpstr>
      <vt:lpstr>Waterhemp abundance and reproductive potential Nguyen &amp; Liebman. 2022. Front. Agron., doi:10.3389/fagro.2022.848548 </vt:lpstr>
      <vt:lpstr>PowerPoint Presentation</vt:lpstr>
      <vt:lpstr>Contribution of rye cover crop  in controlling waterhemp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Weeds responses in simple versus diversified cropping systems</dc:title>
  <dc:creator>Nguyen, Huong T [AGRON]</dc:creator>
  <cp:lastModifiedBy>Nguyen, Huong T [AGRON]</cp:lastModifiedBy>
  <cp:revision>14</cp:revision>
  <dcterms:created xsi:type="dcterms:W3CDTF">2022-03-24T03:21:18Z</dcterms:created>
  <dcterms:modified xsi:type="dcterms:W3CDTF">2022-04-14T20:34:43Z</dcterms:modified>
</cp:coreProperties>
</file>

<file path=docProps/thumbnail.jpeg>
</file>